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PT Sans Narrow" panose="020B0604020202020204" charset="0"/>
      <p:regular r:id="rId30"/>
      <p:bold r:id="rId3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96" y="-25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6950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0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" name="Shape 11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2" name="Shape 12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" name="Shape 14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5" name="Shape 15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400">
                <a:solidFill>
                  <a:srgbClr val="000000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4pPr>
            <a:lvl5pPr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5pPr>
            <a:lvl6pPr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6pPr>
            <a:lvl7pPr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7pPr>
            <a:lvl8pPr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8pPr>
            <a:lvl9pPr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upport.google.com/edu/classroom/answer/602027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upport.google.com/edu/classroom/topic/6163289?hl=en&amp;ref_topic=602027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edu/classro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oogleforeducation.blogspot.com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magistramathews.weebly.com/about-me.html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agistramathews.weebly.com/google-classroom-presentation.html" TargetMode="External"/><Relationship Id="rId5" Type="http://schemas.openxmlformats.org/officeDocument/2006/relationships/hyperlink" Target="www.magistramathews.weebly.com" TargetMode="External"/><Relationship Id="rId4" Type="http://schemas.openxmlformats.org/officeDocument/2006/relationships/hyperlink" Target="mailto:lmathews@juliancharterschool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edu/classroom/topic/6163304?hl=en&amp;ref_topic=602027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edu/classroom/topic/6163304?hl=en&amp;ref_topic=602027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upport.google.com/edu/classroom/answer/602027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upport.google.com/edu/classroom/?hl=en#topic=602026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172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Google Classroom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250825" y="2960301"/>
            <a:ext cx="6400799" cy="8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to and Lessons Learned!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2341950" y="4302275"/>
            <a:ext cx="4460100" cy="64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Link to presentation: </a:t>
            </a:r>
            <a:r>
              <a:rPr lang="en-US" dirty="0"/>
              <a:t>https://</a:t>
            </a:r>
            <a:r>
              <a:rPr lang="en-US" dirty="0" smtClean="0"/>
              <a:t>goo.gl/7QfAOK</a:t>
            </a:r>
            <a:r>
              <a:rPr lang="en-US" dirty="0"/>
              <a:t/>
            </a:r>
            <a:br>
              <a:rPr lang="en-US" dirty="0"/>
            </a:b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14350" y="10295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Create Announcement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t="12770" r="13179"/>
          <a:stretch/>
        </p:blipFill>
        <p:spPr>
          <a:xfrm>
            <a:off x="1249900" y="810350"/>
            <a:ext cx="7291625" cy="4118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1870800" y="3110037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-5400000">
            <a:off x="3912799" y="3607137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 rot="5400000">
            <a:off x="3491300" y="1873812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-5400000">
            <a:off x="6788124" y="3607137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2698850" y="1394625"/>
            <a:ext cx="1958699" cy="3524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/>
              <a:t>Announcement text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868200" y="4178950"/>
            <a:ext cx="2618099" cy="4971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Choose classes to receive announcement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6148525" y="4178950"/>
            <a:ext cx="1776300" cy="4971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Save draft or post announcement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60275" y="3072250"/>
            <a:ext cx="1655400" cy="4971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Add attachments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4372100" y="208100"/>
            <a:ext cx="4591799" cy="4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u="sng">
                <a:solidFill>
                  <a:srgbClr val="9900FF"/>
                </a:solidFill>
                <a:hlinkClick r:id="rId4"/>
              </a:rPr>
              <a:t>Classroom Help: Post an announcement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49600" y="159125"/>
            <a:ext cx="3524400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Create Assignment 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t="13427" r="12907"/>
          <a:stretch/>
        </p:blipFill>
        <p:spPr>
          <a:xfrm>
            <a:off x="853650" y="966775"/>
            <a:ext cx="7200626" cy="402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 rot="5400000">
            <a:off x="3491300" y="1873812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2698850" y="1394625"/>
            <a:ext cx="1958699" cy="3524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Assignment Title</a:t>
            </a:r>
          </a:p>
        </p:txBody>
      </p:sp>
      <p:sp>
        <p:nvSpPr>
          <p:cNvPr id="156" name="Shape 156"/>
          <p:cNvSpPr/>
          <p:nvPr/>
        </p:nvSpPr>
        <p:spPr>
          <a:xfrm rot="5400000">
            <a:off x="4843125" y="2315212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4819625" y="1747125"/>
            <a:ext cx="1958699" cy="4971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Assignment Description</a:t>
            </a:r>
          </a:p>
        </p:txBody>
      </p:sp>
      <p:sp>
        <p:nvSpPr>
          <p:cNvPr id="158" name="Shape 158"/>
          <p:cNvSpPr/>
          <p:nvPr/>
        </p:nvSpPr>
        <p:spPr>
          <a:xfrm>
            <a:off x="1408050" y="2913362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194175" y="2737125"/>
            <a:ext cx="1134900" cy="7739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Due Date and Time</a:t>
            </a:r>
          </a:p>
        </p:txBody>
      </p:sp>
      <p:sp>
        <p:nvSpPr>
          <p:cNvPr id="160" name="Shape 160"/>
          <p:cNvSpPr/>
          <p:nvPr/>
        </p:nvSpPr>
        <p:spPr>
          <a:xfrm rot="-5400000">
            <a:off x="2590174" y="4017937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1859375" y="4477250"/>
            <a:ext cx="1958699" cy="3524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Attachments</a:t>
            </a:r>
          </a:p>
        </p:txBody>
      </p:sp>
      <p:sp>
        <p:nvSpPr>
          <p:cNvPr id="162" name="Shape 162"/>
          <p:cNvSpPr/>
          <p:nvPr/>
        </p:nvSpPr>
        <p:spPr>
          <a:xfrm rot="-9570523">
            <a:off x="4008666" y="3819609"/>
            <a:ext cx="497050" cy="4214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4112325" y="4269625"/>
            <a:ext cx="1134900" cy="3524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Classes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461800" y="345775"/>
            <a:ext cx="6224100" cy="72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3674000" y="345775"/>
            <a:ext cx="5545500" cy="72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u="sng">
                <a:solidFill>
                  <a:srgbClr val="9900FF"/>
                </a:solidFill>
                <a:hlinkClick r:id="rId4"/>
              </a:rPr>
              <a:t>Classroom Help: Creating and Grading Assignments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225250" y="13165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Create Assignment with Handouts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t="13427" r="13382"/>
          <a:stretch/>
        </p:blipFill>
        <p:spPr>
          <a:xfrm>
            <a:off x="172499" y="839050"/>
            <a:ext cx="7132125" cy="40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4333000" y="1102175"/>
            <a:ext cx="2561099" cy="15128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Important: After you create the assignment, you can change student access to a file (view or edit) but you cannot make a copy for each student.</a:t>
            </a:r>
          </a:p>
        </p:txBody>
      </p:sp>
      <p:sp>
        <p:nvSpPr>
          <p:cNvPr id="173" name="Shape 173"/>
          <p:cNvSpPr/>
          <p:nvPr/>
        </p:nvSpPr>
        <p:spPr>
          <a:xfrm>
            <a:off x="5316400" y="2679800"/>
            <a:ext cx="594300" cy="7073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Assignment Features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Do not have to return files when you enter the grades. (Draft grades)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Can send private comments to students via email.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Can create draft assignments to be made public at a later date. Note: This is not automatic - you have to remember to add the assignment at a later date!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Can  add documents, links, YouTube videos, and documents to assignments.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Can create assignments without due dates.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Can bump an assignment to the top of the stream.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49600" y="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Asking a Question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05300" y="747650"/>
            <a:ext cx="4246500" cy="313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Discussion question: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2 step process: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First step looks very similar to assignment.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Second step lets you choose access that students have: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to see other replies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students can edit their own replies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t="22390" r="12907"/>
          <a:stretch/>
        </p:blipFill>
        <p:spPr>
          <a:xfrm>
            <a:off x="4569125" y="210412"/>
            <a:ext cx="4297374" cy="215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t="12357" r="13035"/>
          <a:stretch/>
        </p:blipFill>
        <p:spPr>
          <a:xfrm>
            <a:off x="4569126" y="2484225"/>
            <a:ext cx="4297370" cy="243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14245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Reuse a Post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1700" y="849849"/>
            <a:ext cx="5647708" cy="26126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Can copy assignments from other classes to current </a:t>
            </a:r>
            <a:r>
              <a:rPr lang="en" dirty="0" smtClean="0"/>
              <a:t>class</a:t>
            </a:r>
            <a:r>
              <a:rPr lang="en-US" dirty="0" smtClean="0"/>
              <a:t>.</a:t>
            </a:r>
          </a:p>
          <a:p>
            <a:pPr rtl="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Choose the class</a:t>
            </a:r>
          </a:p>
          <a:p>
            <a:pPr rtl="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Choose the assignment</a:t>
            </a:r>
          </a:p>
          <a:p>
            <a:pPr rtl="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Post the assignment</a:t>
            </a:r>
          </a:p>
        </p:txBody>
      </p:sp>
      <p:pic>
        <p:nvPicPr>
          <p:cNvPr id="19" name="Picture 18" descr="Screenshot stre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069" y="142450"/>
            <a:ext cx="2520095" cy="468164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610709" y="425241"/>
            <a:ext cx="2062455" cy="1007504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t="13051" r="11855" b="40352"/>
          <a:stretch/>
        </p:blipFill>
        <p:spPr>
          <a:xfrm>
            <a:off x="257675" y="3208274"/>
            <a:ext cx="5276376" cy="13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t="12587" r="12080"/>
          <a:stretch/>
        </p:blipFill>
        <p:spPr>
          <a:xfrm>
            <a:off x="3911650" y="1390162"/>
            <a:ext cx="5359624" cy="2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88450"/>
            <a:ext cx="7263000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Grading Assignments</a:t>
            </a:r>
          </a:p>
        </p:txBody>
      </p:sp>
      <p:sp>
        <p:nvSpPr>
          <p:cNvPr id="203" name="Shape 203"/>
          <p:cNvSpPr/>
          <p:nvPr/>
        </p:nvSpPr>
        <p:spPr>
          <a:xfrm rot="5400000">
            <a:off x="7844900" y="1696500"/>
            <a:ext cx="723900" cy="529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4927375" y="210725"/>
            <a:ext cx="4095300" cy="11021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To grade assignments, click on the assignment to get list of students and their turned in work. 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10600" y="1202575"/>
            <a:ext cx="3057899" cy="13721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b="1"/>
              <a:t>You can set points, email students, and return work. 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b="1"/>
              <a:t>Grades can be exported in CSV format.</a:t>
            </a:r>
          </a:p>
        </p:txBody>
      </p:sp>
      <p:sp>
        <p:nvSpPr>
          <p:cNvPr id="206" name="Shape 206"/>
          <p:cNvSpPr/>
          <p:nvPr/>
        </p:nvSpPr>
        <p:spPr>
          <a:xfrm rot="5400000">
            <a:off x="1200550" y="2713350"/>
            <a:ext cx="723900" cy="529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25250" y="11005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About 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t="19100" r="12080"/>
          <a:stretch/>
        </p:blipFill>
        <p:spPr>
          <a:xfrm>
            <a:off x="465837" y="940100"/>
            <a:ext cx="8039425" cy="41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 rot="5400000">
            <a:off x="3457800" y="939249"/>
            <a:ext cx="821399" cy="577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 rot="5400000">
            <a:off x="1112900" y="3037902"/>
            <a:ext cx="586199" cy="577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 rot="10800000">
            <a:off x="3545699" y="4168824"/>
            <a:ext cx="645600" cy="47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2971550" y="194500"/>
            <a:ext cx="3057899" cy="6227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Add a class description and other course information.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516775" y="4052125"/>
            <a:ext cx="3490200" cy="7073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Upload class syllabus and other materials/links students need for class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18675" y="1638850"/>
            <a:ext cx="1826099" cy="12231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Share class materials and student work with a co-teacher.</a:t>
            </a:r>
          </a:p>
        </p:txBody>
      </p:sp>
      <p:sp>
        <p:nvSpPr>
          <p:cNvPr id="219" name="Shape 219"/>
          <p:cNvSpPr/>
          <p:nvPr/>
        </p:nvSpPr>
        <p:spPr>
          <a:xfrm rot="8221679">
            <a:off x="4323473" y="2585030"/>
            <a:ext cx="821253" cy="57778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5219150" y="1858575"/>
            <a:ext cx="1988099" cy="10482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A folder is created for each class in your Google Drive.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257675" y="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Archiving/Deleting a Class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257675" y="678765"/>
            <a:ext cx="4831824" cy="44647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To archive a class: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Select classes from the main menu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Select the option menu on the class.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Select archive.</a:t>
            </a:r>
          </a:p>
          <a:p>
            <a:pPr marL="457200" lvl="0" indent="-228600" rtl="0">
              <a:spcBef>
                <a:spcPts val="0"/>
              </a:spcBef>
              <a:spcAft>
                <a:spcPts val="400"/>
              </a:spcAft>
            </a:pPr>
            <a:r>
              <a:rPr lang="en" dirty="0"/>
              <a:t>Once a class is archived, materials in that class cannot be changed.</a:t>
            </a:r>
          </a:p>
          <a:p>
            <a:pPr marL="457200" lvl="0" indent="-228600" rtl="0">
              <a:spcBef>
                <a:spcPts val="0"/>
              </a:spcBef>
              <a:spcAft>
                <a:spcPts val="400"/>
              </a:spcAft>
            </a:pPr>
            <a:r>
              <a:rPr lang="en" dirty="0"/>
              <a:t>You can copy assignments from archived classes.</a:t>
            </a:r>
          </a:p>
          <a:p>
            <a:pPr marL="457200" lvl="0" indent="-228600">
              <a:spcBef>
                <a:spcPts val="0"/>
              </a:spcBef>
              <a:spcAft>
                <a:spcPts val="400"/>
              </a:spcAft>
            </a:pPr>
            <a:r>
              <a:rPr lang="en" dirty="0"/>
              <a:t>To delete a class, you must archive it first. The delete option will appear.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t="12372" r="62421"/>
          <a:stretch/>
        </p:blipFill>
        <p:spPr>
          <a:xfrm>
            <a:off x="5186725" y="259325"/>
            <a:ext cx="3436200" cy="45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225250" y="8845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Useful Extensions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2725" y="795850"/>
            <a:ext cx="8520599" cy="55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Share to Classroom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t="12768" r="11606" b="56626"/>
          <a:stretch/>
        </p:blipFill>
        <p:spPr>
          <a:xfrm>
            <a:off x="530675" y="1353337"/>
            <a:ext cx="8082649" cy="13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 t="13171" r="11606" b="60133"/>
          <a:stretch/>
        </p:blipFill>
        <p:spPr>
          <a:xfrm>
            <a:off x="530675" y="3490250"/>
            <a:ext cx="8082649" cy="137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225250" y="2932250"/>
            <a:ext cx="6224100" cy="5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Save to Google Drive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913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Why Google Classroom?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798724"/>
            <a:ext cx="8520599" cy="40856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Classroom is a great way to organize student work.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Google Classroom to: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Assign, handout, collect, and grade student work.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 class announcements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Hold class discussions</a:t>
            </a:r>
          </a:p>
          <a:p>
            <a:pPr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can join the classroom by invitation or class code. </a:t>
            </a:r>
          </a:p>
          <a:p>
            <a:pPr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can belong to multiple classes for multiple teachers.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Teachers can share classrooms.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82038" y="223961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Lessons Learned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11700" y="823964"/>
            <a:ext cx="8520599" cy="40796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Although students are comfortable with phones and games, they are not always familiar with productivity tools. Walk them through Google Classroom several times. (</a:t>
            </a:r>
            <a:r>
              <a:rPr lang="en" dirty="0" smtClean="0"/>
              <a:t>Turninpaloozas, practice assignments)</a:t>
            </a:r>
            <a:endParaRPr lang="en" dirty="0"/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Need to have a way to indicate in gradebook if assignment is in Google Classroom (ONLINE, GCLASS, INCLASS)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Remind students that turning in assignment is a 2 step process.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Make sure students understand how to access handouts attached to lessons.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Lessons Learned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Students need a basic understanding of how permissions work on documents turned in. (Long term assignments)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Make sure that students read the notes for assignments.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Think about how you want to deal with assignments turned in to wrong assignment.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Classroom Support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Google has a good Classroom support center: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 dirty="0">
                <a:solidFill>
                  <a:srgbClr val="9900FF"/>
                </a:solidFill>
                <a:hlinkClick r:id="rId3"/>
              </a:rPr>
              <a:t>https://support.google.com/edu/classroom/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Follow the Google Classroom for Education </a:t>
            </a:r>
            <a:r>
              <a:rPr lang="en" dirty="0" smtClean="0"/>
              <a:t>blog:</a:t>
            </a:r>
          </a:p>
          <a:p>
            <a:pPr marL="457200" lvl="0" indent="-228600"/>
            <a:r>
              <a:rPr lang="en-US" dirty="0">
                <a:hlinkClick r:id="rId4"/>
              </a:rPr>
              <a:t>http://googleforeducation.blogspot.com/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You can also follow the blog  </a:t>
            </a:r>
            <a:r>
              <a:rPr lang="en" dirty="0"/>
              <a:t>on Twitter and Facebook.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933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Contact Me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193300" y="1152425"/>
            <a:ext cx="6569400" cy="363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Linda Mathews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Academy Instructor - Murrieta High School Academy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My background: </a:t>
            </a:r>
            <a:r>
              <a:rPr lang="en" u="sng">
                <a:solidFill>
                  <a:schemeClr val="hlink"/>
                </a:solidFill>
                <a:hlinkClick r:id="rId3"/>
              </a:rPr>
              <a:t>About me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4"/>
              </a:rPr>
              <a:t>lmathews@juliancharterschool.org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website: </a:t>
            </a:r>
            <a:r>
              <a:rPr lang="en" u="sng">
                <a:solidFill>
                  <a:schemeClr val="hlink"/>
                </a:solidFill>
                <a:hlinkClick r:id="rId5"/>
              </a:rPr>
              <a:t>www.magistramathews.weebly.com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</a:t>
            </a:r>
            <a:r>
              <a:rPr lang="en" u="sng">
                <a:solidFill>
                  <a:schemeClr val="hlink"/>
                </a:solidFill>
                <a:hlinkClick r:id="rId6"/>
              </a:rPr>
              <a:t>slide presentation </a:t>
            </a:r>
            <a:r>
              <a:rPr lang="en"/>
              <a:t>is on my website.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1" name="Shape 2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5475" y="1152425"/>
            <a:ext cx="1579600" cy="15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65475" y="3025662"/>
            <a:ext cx="1579600" cy="141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203864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Getting Started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911262"/>
            <a:ext cx="8520599" cy="40526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Create an account by going to: classroom.google.com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Log in using your gmail account information. The email that you use needs to be part of a school Google for Education domain.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 dirty="0"/>
              <a:t>Select “Teacher”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Click on “See How Classroom Works” for a guided tour</a:t>
            </a:r>
            <a:r>
              <a:rPr lang="en" dirty="0" smtClean="0">
                <a:solidFill>
                  <a:srgbClr val="000000"/>
                </a:solidFill>
              </a:rPr>
              <a:t>.</a:t>
            </a:r>
            <a:endParaRPr lang="en" dirty="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Need help?</a:t>
            </a:r>
          </a:p>
          <a:p>
            <a:pPr rtl="0">
              <a:spcBef>
                <a:spcPts val="0"/>
              </a:spcBef>
              <a:buNone/>
            </a:pPr>
            <a:r>
              <a:rPr lang="en" u="sng" dirty="0">
                <a:solidFill>
                  <a:srgbClr val="741B47"/>
                </a:solidFill>
                <a:hlinkClick r:id="rId3"/>
              </a:rPr>
              <a:t>Google Classroom Help: Getting Started</a:t>
            </a:r>
          </a:p>
          <a:p>
            <a:pPr rtl="0">
              <a:spcBef>
                <a:spcPts val="0"/>
              </a:spcBef>
              <a:buNone/>
            </a:pPr>
            <a:endParaRPr dirty="0">
              <a:solidFill>
                <a:schemeClr val="accent5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203864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Getting Started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911262"/>
            <a:ext cx="8520599" cy="40526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2">
                    <a:lumMod val="50000"/>
                  </a:schemeClr>
                </a:solidFill>
              </a:rPr>
              <a:t>You can also install the app from the Chrome Web Store:</a:t>
            </a:r>
          </a:p>
          <a:p>
            <a:pPr rtl="0">
              <a:spcBef>
                <a:spcPts val="0"/>
              </a:spcBef>
              <a:buNone/>
            </a:pPr>
            <a:endParaRPr lang="en" dirty="0">
              <a:solidFill>
                <a:schemeClr val="bg2">
                  <a:lumMod val="50000"/>
                </a:schemeClr>
              </a:solidFill>
              <a:hlinkClick r:id="rId3"/>
            </a:endParaRPr>
          </a:p>
          <a:p>
            <a:pPr rtl="0">
              <a:spcBef>
                <a:spcPts val="0"/>
              </a:spcBef>
              <a:buNone/>
            </a:pPr>
            <a:endParaRPr lang="en" dirty="0">
              <a:solidFill>
                <a:schemeClr val="bg2">
                  <a:lumMod val="50000"/>
                </a:schemeClr>
              </a:solidFill>
              <a:hlinkClick r:id="rId3"/>
            </a:endParaRPr>
          </a:p>
          <a:p>
            <a:pPr rtl="0">
              <a:spcBef>
                <a:spcPts val="0"/>
              </a:spcBef>
              <a:buNone/>
            </a:pPr>
            <a:endParaRPr lang="en" u="sng" dirty="0" smtClean="0">
              <a:solidFill>
                <a:srgbClr val="741B47"/>
              </a:solidFill>
              <a:hlinkClick r:id="rId3"/>
            </a:endParaRPr>
          </a:p>
          <a:p>
            <a:pPr rtl="0">
              <a:spcBef>
                <a:spcPts val="0"/>
              </a:spcBef>
              <a:buNone/>
            </a:pPr>
            <a:endParaRPr lang="en" u="sng" dirty="0">
              <a:solidFill>
                <a:srgbClr val="741B47"/>
              </a:solidFill>
              <a:hlinkClick r:id="rId3"/>
            </a:endParaRPr>
          </a:p>
          <a:p>
            <a:pPr rtl="0">
              <a:spcBef>
                <a:spcPts val="0"/>
              </a:spcBef>
              <a:buNone/>
            </a:pPr>
            <a:r>
              <a:rPr lang="en" u="sng" dirty="0" smtClean="0">
                <a:solidFill>
                  <a:srgbClr val="741B47"/>
                </a:solidFill>
                <a:hlinkClick r:id="rId3"/>
              </a:rPr>
              <a:t>Google </a:t>
            </a:r>
            <a:r>
              <a:rPr lang="en" u="sng" dirty="0">
                <a:solidFill>
                  <a:srgbClr val="741B47"/>
                </a:solidFill>
                <a:hlinkClick r:id="rId3"/>
              </a:rPr>
              <a:t>Classroom Help: Getting Started</a:t>
            </a:r>
          </a:p>
          <a:p>
            <a:pPr rtl="0">
              <a:spcBef>
                <a:spcPts val="0"/>
              </a:spcBef>
              <a:buNone/>
            </a:pPr>
            <a:endParaRPr dirty="0">
              <a:solidFill>
                <a:schemeClr val="accent5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2" y="1567479"/>
            <a:ext cx="8449350" cy="18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75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t="13096" r="11738"/>
          <a:stretch/>
        </p:blipFill>
        <p:spPr>
          <a:xfrm>
            <a:off x="1069275" y="878275"/>
            <a:ext cx="7377424" cy="40840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11610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Create a Class</a:t>
            </a:r>
          </a:p>
        </p:txBody>
      </p:sp>
      <p:sp>
        <p:nvSpPr>
          <p:cNvPr id="83" name="Shape 83"/>
          <p:cNvSpPr/>
          <p:nvPr/>
        </p:nvSpPr>
        <p:spPr>
          <a:xfrm>
            <a:off x="700425" y="936162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6249925" y="1271275"/>
            <a:ext cx="497100" cy="594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/>
          <p:nvPr/>
        </p:nvSpPr>
        <p:spPr>
          <a:xfrm flipH="1">
            <a:off x="0" y="1357675"/>
            <a:ext cx="1134599" cy="421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Main Menu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5763625" y="1953925"/>
            <a:ext cx="1469699" cy="4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/>
              <a:t>Add a Class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12925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Create a class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t="12793" r="13028"/>
          <a:stretch/>
        </p:blipFill>
        <p:spPr>
          <a:xfrm>
            <a:off x="961102" y="945026"/>
            <a:ext cx="5255500" cy="29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355150" y="4420700"/>
            <a:ext cx="6473100" cy="5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u="sng">
                <a:solidFill>
                  <a:srgbClr val="9900FF"/>
                </a:solidFill>
                <a:hlinkClick r:id="rId4"/>
              </a:rPr>
              <a:t>Classroom Help: Add a class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Format a class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t="13217" r="11606"/>
          <a:stretch/>
        </p:blipFill>
        <p:spPr>
          <a:xfrm>
            <a:off x="1354787" y="832250"/>
            <a:ext cx="7477524" cy="41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949800" y="832237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7604975" y="4366437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7394450" y="2240637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5400000">
            <a:off x="4844987" y="870037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118400" y="1253750"/>
            <a:ext cx="1236299" cy="4214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Main Menu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475400" y="338550"/>
            <a:ext cx="1236299" cy="4214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Class Name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6044850" y="2240650"/>
            <a:ext cx="1236299" cy="4214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Edit Theme</a:t>
            </a:r>
          </a:p>
        </p:txBody>
      </p:sp>
      <p:sp>
        <p:nvSpPr>
          <p:cNvPr id="107" name="Shape 107"/>
          <p:cNvSpPr/>
          <p:nvPr/>
        </p:nvSpPr>
        <p:spPr>
          <a:xfrm rot="5400000">
            <a:off x="7642783" y="3408344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5170625" y="4290100"/>
            <a:ext cx="2223899" cy="51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4697000" y="4328600"/>
            <a:ext cx="2828700" cy="5120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/>
              <a:t>Add assignments, announcements, discussions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91750" y="164075"/>
            <a:ext cx="29930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Invite Students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t="12793" r="11606"/>
          <a:stretch/>
        </p:blipFill>
        <p:spPr>
          <a:xfrm>
            <a:off x="669974" y="871475"/>
            <a:ext cx="7598798" cy="421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67225" y="1642450"/>
            <a:ext cx="2474400" cy="821099"/>
          </a:xfrm>
          <a:prstGeom prst="rect">
            <a:avLst/>
          </a:prstGeom>
          <a:solidFill>
            <a:srgbClr val="DEDEDE"/>
          </a:solidFill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Invite students to join by email.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 rot="5400000">
            <a:off x="5716149" y="3836024"/>
            <a:ext cx="572699" cy="6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1718075" y="2724150"/>
            <a:ext cx="572699" cy="6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6591450" y="3425400"/>
            <a:ext cx="2366400" cy="1275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Students can join using class code.</a:t>
            </a:r>
          </a:p>
        </p:txBody>
      </p:sp>
      <p:sp>
        <p:nvSpPr>
          <p:cNvPr id="130" name="Shape 130"/>
          <p:cNvSpPr/>
          <p:nvPr/>
        </p:nvSpPr>
        <p:spPr>
          <a:xfrm rot="2683442">
            <a:off x="4474633" y="2345879"/>
            <a:ext cx="572550" cy="6160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5057050" y="2031450"/>
            <a:ext cx="1890899" cy="57269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Select Students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279050" y="248525"/>
            <a:ext cx="3673799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rgbClr val="9900FF"/>
                </a:solidFill>
                <a:hlinkClick r:id="rId4"/>
              </a:rPr>
              <a:t>Classroom Help: Student Help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65775"/>
            <a:ext cx="8520599" cy="789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Class Stream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t="12770" r="12663"/>
          <a:stretch/>
        </p:blipFill>
        <p:spPr>
          <a:xfrm>
            <a:off x="763099" y="759475"/>
            <a:ext cx="7617799" cy="42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 rot="5400000">
            <a:off x="1366983" y="2803119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6321583" y="3205519"/>
            <a:ext cx="497100" cy="421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793225" y="1973500"/>
            <a:ext cx="1644600" cy="5526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/>
              <a:t>Upcoming Assignments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644375" y="3139975"/>
            <a:ext cx="1552499" cy="5526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/>
              <a:t>Add to Stream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799</Words>
  <Application>Microsoft Office PowerPoint</Application>
  <PresentationFormat>On-screen Show (16:9)</PresentationFormat>
  <Paragraphs>134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Open Sans</vt:lpstr>
      <vt:lpstr>PT Sans Narrow</vt:lpstr>
      <vt:lpstr>tropic</vt:lpstr>
      <vt:lpstr>Google Classroom </vt:lpstr>
      <vt:lpstr>Why Google Classroom?</vt:lpstr>
      <vt:lpstr>Getting Started</vt:lpstr>
      <vt:lpstr>Getting Started</vt:lpstr>
      <vt:lpstr>Create a Class</vt:lpstr>
      <vt:lpstr>Create a class</vt:lpstr>
      <vt:lpstr>Format a class</vt:lpstr>
      <vt:lpstr>Invite Students</vt:lpstr>
      <vt:lpstr>Class Stream</vt:lpstr>
      <vt:lpstr>Create Announcement</vt:lpstr>
      <vt:lpstr>Create Assignment </vt:lpstr>
      <vt:lpstr>Create Assignment with Handouts</vt:lpstr>
      <vt:lpstr>Assignment Features</vt:lpstr>
      <vt:lpstr>Asking a Question</vt:lpstr>
      <vt:lpstr>Reuse a Post</vt:lpstr>
      <vt:lpstr>Grading Assignments</vt:lpstr>
      <vt:lpstr>About </vt:lpstr>
      <vt:lpstr>Archiving/Deleting a Class</vt:lpstr>
      <vt:lpstr>Useful Extensions</vt:lpstr>
      <vt:lpstr>Lessons Learned</vt:lpstr>
      <vt:lpstr>More Lessons Learned</vt:lpstr>
      <vt:lpstr>Classroom Support</vt:lpstr>
      <vt:lpstr>Contact 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 </dc:title>
  <cp:lastModifiedBy>lmathews</cp:lastModifiedBy>
  <cp:revision>5</cp:revision>
  <dcterms:created xsi:type="dcterms:W3CDTF">2015-11-07T05:06:16Z</dcterms:created>
  <dcterms:modified xsi:type="dcterms:W3CDTF">2015-11-07T13:57:57Z</dcterms:modified>
</cp:coreProperties>
</file>